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handoutMasterIdLst>
    <p:handoutMasterId r:id="rId10"/>
  </p:handoutMasterIdLst>
  <p:sldIdLst>
    <p:sldId id="256" r:id="rId5"/>
    <p:sldId id="257" r:id="rId6"/>
    <p:sldId id="258" r:id="rId7"/>
    <p:sldId id="259" r:id="rId8"/>
    <p:sldId id="261" r:id="rId9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33E89D-AE21-4E61-8B93-D3725E02E5A5}" v="5" dt="2020-04-27T18:29:00.3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1C113FD5-8000-454A-B65A-A6228ACED257}" type="datetimeFigureOut">
              <a:rPr lang="en-US" smtClean="0"/>
              <a:t>4/29/20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0BA9C308-3302-4850-9E7E-877D0B029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61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0176" y="5375528"/>
            <a:ext cx="983624" cy="9808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Sabbatical Leave Committee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2019-2020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0888" y="4455277"/>
            <a:ext cx="2139881" cy="213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81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60" y="166342"/>
            <a:ext cx="10515600" cy="1325563"/>
          </a:xfrm>
        </p:spPr>
        <p:txBody>
          <a:bodyPr/>
          <a:lstStyle/>
          <a:p>
            <a:r>
              <a:rPr lang="en-US" dirty="0"/>
              <a:t>Committee 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1540" y="1253330"/>
            <a:ext cx="10515600" cy="5438327"/>
          </a:xfrm>
        </p:spPr>
        <p:txBody>
          <a:bodyPr>
            <a:noAutofit/>
          </a:bodyPr>
          <a:lstStyle/>
          <a:p>
            <a:r>
              <a:rPr lang="en-US" sz="1600" b="1" dirty="0"/>
              <a:t>AMMON COLLEGE OF LIBERAL ARTS AND SOCIAL SCIENCES</a:t>
            </a:r>
            <a:endParaRPr lang="en-US" sz="1600" dirty="0"/>
          </a:p>
          <a:p>
            <a:r>
              <a:rPr lang="en-US" sz="1600" dirty="0"/>
              <a:t>FINE ARTS: Sheri Fafunwa-Ndibe (Art) 20 (1)</a:t>
            </a:r>
          </a:p>
          <a:p>
            <a:r>
              <a:rPr lang="en-US" sz="1600" dirty="0"/>
              <a:t>HUMANITIES: Eric Leonidas (English) 21 (0)</a:t>
            </a:r>
          </a:p>
          <a:p>
            <a:r>
              <a:rPr lang="en-US" sz="1600" dirty="0"/>
              <a:t>SOCIAL AND BEHAVIORAL SCIENCES: Jennifer Hedlund (Criminology and Criminal Justice) 20 (1)</a:t>
            </a:r>
          </a:p>
          <a:p>
            <a:r>
              <a:rPr lang="en-US" sz="1600" b="1" dirty="0"/>
              <a:t>SCHOOL OF BUSINESS</a:t>
            </a:r>
            <a:endParaRPr lang="en-US" sz="1600" dirty="0"/>
          </a:p>
          <a:p>
            <a:r>
              <a:rPr lang="en-US" sz="1600" dirty="0"/>
              <a:t>Jason Snyder (Management Information Systems) 20 (1)</a:t>
            </a:r>
          </a:p>
          <a:p>
            <a:r>
              <a:rPr lang="en-US" sz="1600" b="1" dirty="0"/>
              <a:t>SCHOOL OF EDUCATION AND PROFESSIONAL STUDIES</a:t>
            </a:r>
            <a:endParaRPr lang="en-US" sz="1600" dirty="0"/>
          </a:p>
          <a:p>
            <a:r>
              <a:rPr lang="en-US" sz="1600" dirty="0"/>
              <a:t>Meg Levvis (Nursing) 20 (1)</a:t>
            </a:r>
          </a:p>
          <a:p>
            <a:r>
              <a:rPr lang="en-US" sz="1600" b="1" dirty="0"/>
              <a:t>SCHOOL OF ENGINEERING, SCIENCE, AND TECHNOLOGY</a:t>
            </a:r>
            <a:endParaRPr lang="en-US" sz="1600" dirty="0"/>
          </a:p>
          <a:p>
            <a:r>
              <a:rPr lang="en-US" sz="1600" dirty="0"/>
              <a:t>ENGINEERING AND TECHNOLOGY: Paul Resetarits (Manufacturing and Construction Management) 21 (0)</a:t>
            </a:r>
          </a:p>
          <a:p>
            <a:r>
              <a:rPr lang="en-US" sz="1600" dirty="0"/>
              <a:t>NATURAL, MATHEMATICAL AND COMPUTER SCIENCES: Mark Jackson (Biology) 21 (0)</a:t>
            </a:r>
          </a:p>
          <a:p>
            <a:r>
              <a:rPr lang="en-US" sz="1600" b="1" dirty="0"/>
              <a:t>AT LARGE</a:t>
            </a:r>
            <a:endParaRPr lang="en-US" sz="1600" dirty="0"/>
          </a:p>
          <a:p>
            <a:r>
              <a:rPr lang="en-US" sz="1600" dirty="0"/>
              <a:t>Kristine Larsen (Geological Sciences) 20 (1)</a:t>
            </a:r>
          </a:p>
          <a:p>
            <a:r>
              <a:rPr lang="en-US" sz="1600" b="1" dirty="0"/>
              <a:t>LIBRARIANS, COUNSELORS AND COACHES</a:t>
            </a:r>
            <a:endParaRPr lang="en-US" sz="1600" dirty="0"/>
          </a:p>
          <a:p>
            <a:r>
              <a:rPr lang="en-US" sz="1600" dirty="0"/>
              <a:t>Dana Hanford (Library) 20 (1)</a:t>
            </a:r>
          </a:p>
        </p:txBody>
      </p:sp>
    </p:spTree>
    <p:extLst>
      <p:ext uri="{BB962C8B-B14F-4D97-AF65-F5344CB8AC3E}">
        <p14:creationId xmlns:p14="http://schemas.microsoft.com/office/powerpoint/2010/main" val="2338991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Sabbatical Leave Committee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 and objectives of the project proposed during our sabbatical leave.</a:t>
            </a:r>
          </a:p>
          <a:p>
            <a:r>
              <a:rPr lang="en-US" dirty="0"/>
              <a:t>Preparation: existing knowledge and/or work to date.</a:t>
            </a:r>
          </a:p>
          <a:p>
            <a:r>
              <a:rPr lang="en-US" dirty="0"/>
              <a:t>Proposed activities and methodology.</a:t>
            </a:r>
          </a:p>
          <a:p>
            <a:r>
              <a:rPr lang="en-US" dirty="0"/>
              <a:t>Potential value to the university, to your discipline, to your students.</a:t>
            </a:r>
          </a:p>
          <a:p>
            <a:r>
              <a:rPr lang="en-US" dirty="0"/>
              <a:t>Expected outcomes.</a:t>
            </a:r>
          </a:p>
          <a:p>
            <a:r>
              <a:rPr lang="en-US" dirty="0"/>
              <a:t>Outcome of your past sabbatical leave. (if within the past 10 years)</a:t>
            </a:r>
          </a:p>
        </p:txBody>
      </p:sp>
    </p:spTree>
    <p:extLst>
      <p:ext uri="{BB962C8B-B14F-4D97-AF65-F5344CB8AC3E}">
        <p14:creationId xmlns:p14="http://schemas.microsoft.com/office/powerpoint/2010/main" val="3964981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2019-2020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were 40 applications</a:t>
            </a:r>
          </a:p>
          <a:p>
            <a:r>
              <a:rPr lang="en-US" dirty="0"/>
              <a:t>There were 23 sabbatical leaves available</a:t>
            </a:r>
          </a:p>
          <a:p>
            <a:r>
              <a:rPr lang="en-US"/>
              <a:t>All 23 </a:t>
            </a:r>
            <a:r>
              <a:rPr lang="en-US" dirty="0"/>
              <a:t>were awarded with the following breakdown;</a:t>
            </a:r>
          </a:p>
          <a:p>
            <a:pPr lvl="1"/>
            <a:r>
              <a:rPr lang="en-US" dirty="0"/>
              <a:t>13/20 to the College of Liberal Arts and Social Sciences</a:t>
            </a:r>
          </a:p>
          <a:p>
            <a:pPr lvl="1"/>
            <a:r>
              <a:rPr lang="en-US" dirty="0"/>
              <a:t>8/13 to the School of Engineering, Science and Technology</a:t>
            </a:r>
          </a:p>
          <a:p>
            <a:pPr lvl="1"/>
            <a:r>
              <a:rPr lang="en-US" dirty="0"/>
              <a:t>2/3 to the School of Education and Professional Studies</a:t>
            </a:r>
          </a:p>
          <a:p>
            <a:pPr lvl="1"/>
            <a:r>
              <a:rPr lang="en-US" dirty="0"/>
              <a:t>0/0 to the Library</a:t>
            </a:r>
          </a:p>
          <a:p>
            <a:pPr lvl="1"/>
            <a:r>
              <a:rPr lang="en-US" dirty="0"/>
              <a:t>0/4 to the School of Business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88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Recipients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4CC2B65-4242-4A99-90D6-EB153EAB1E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43564"/>
              </p:ext>
            </p:extLst>
          </p:nvPr>
        </p:nvGraphicFramePr>
        <p:xfrm>
          <a:off x="2214563" y="1690689"/>
          <a:ext cx="6972301" cy="41164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9109">
                  <a:extLst>
                    <a:ext uri="{9D8B030D-6E8A-4147-A177-3AD203B41FA5}">
                      <a16:colId xmlns:a16="http://schemas.microsoft.com/office/drawing/2014/main" val="1238688495"/>
                    </a:ext>
                  </a:extLst>
                </a:gridCol>
                <a:gridCol w="1459622">
                  <a:extLst>
                    <a:ext uri="{9D8B030D-6E8A-4147-A177-3AD203B41FA5}">
                      <a16:colId xmlns:a16="http://schemas.microsoft.com/office/drawing/2014/main" val="2908563507"/>
                    </a:ext>
                  </a:extLst>
                </a:gridCol>
                <a:gridCol w="449617">
                  <a:extLst>
                    <a:ext uri="{9D8B030D-6E8A-4147-A177-3AD203B41FA5}">
                      <a16:colId xmlns:a16="http://schemas.microsoft.com/office/drawing/2014/main" val="1070431754"/>
                    </a:ext>
                  </a:extLst>
                </a:gridCol>
                <a:gridCol w="1544331">
                  <a:extLst>
                    <a:ext uri="{9D8B030D-6E8A-4147-A177-3AD203B41FA5}">
                      <a16:colId xmlns:a16="http://schemas.microsoft.com/office/drawing/2014/main" val="3483530136"/>
                    </a:ext>
                  </a:extLst>
                </a:gridCol>
                <a:gridCol w="1459622">
                  <a:extLst>
                    <a:ext uri="{9D8B030D-6E8A-4147-A177-3AD203B41FA5}">
                      <a16:colId xmlns:a16="http://schemas.microsoft.com/office/drawing/2014/main" val="3504983329"/>
                    </a:ext>
                  </a:extLst>
                </a:gridCol>
              </a:tblGrid>
              <a:tr h="3294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Last Name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First Name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Last Name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First Name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8379358"/>
                  </a:ext>
                </a:extLst>
              </a:tr>
              <a:tr h="313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Amaya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Luz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Kumar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Rati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010640"/>
                  </a:ext>
                </a:extLst>
              </a:tr>
              <a:tr h="313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Barrington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Candace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McGrath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Kate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8871925"/>
                  </a:ext>
                </a:extLst>
              </a:tr>
              <a:tr h="313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Broderick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David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Merenstein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Beth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6969084"/>
                  </a:ext>
                </a:extLst>
              </a:tr>
              <a:tr h="313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Clark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Barbara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Morales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Angela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8866863"/>
                  </a:ext>
                </a:extLst>
              </a:tr>
              <a:tr h="313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Cohen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Stephen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Oyewumi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Oluyinka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9633007"/>
                  </a:ext>
                </a:extLst>
              </a:tr>
              <a:tr h="313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Geller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Jaclyn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Rodriguez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Heather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588791"/>
                  </a:ext>
                </a:extLst>
              </a:tr>
              <a:tr h="313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Givens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Eugena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Salama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Talat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4746490"/>
                  </a:ext>
                </a:extLst>
              </a:tr>
              <a:tr h="313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Halkin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Sylvia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Santoro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Karen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6316727"/>
                  </a:ext>
                </a:extLst>
              </a:tr>
              <a:tr h="313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Hapeman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Paul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Small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Ivan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856071"/>
                  </a:ext>
                </a:extLst>
              </a:tr>
              <a:tr h="313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Hartwig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Heidi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Valerie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Lynda M.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0206634"/>
                  </a:ext>
                </a:extLst>
              </a:tr>
              <a:tr h="3137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Hoopengardner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Barry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Warshauer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Matthew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9683886"/>
                  </a:ext>
                </a:extLst>
              </a:tr>
              <a:tr h="3294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June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Andrea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9324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593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2114D34412B54689BAF7BB39F3841F" ma:contentTypeVersion="15" ma:contentTypeDescription="Create a new document." ma:contentTypeScope="" ma:versionID="513373ef79ca932d21a627f18e1b86c4">
  <xsd:schema xmlns:xsd="http://www.w3.org/2001/XMLSchema" xmlns:xs="http://www.w3.org/2001/XMLSchema" xmlns:p="http://schemas.microsoft.com/office/2006/metadata/properties" xmlns:ns1="http://schemas.microsoft.com/sharepoint/v3" xmlns:ns3="1f94954c-fadf-4c7e-aefd-079feb69ab5b" xmlns:ns4="0917ee32-d27e-4367-8197-4f95d9474ab9" targetNamespace="http://schemas.microsoft.com/office/2006/metadata/properties" ma:root="true" ma:fieldsID="78404104f72d45f9c2c13f0fe00484e0" ns1:_="" ns3:_="" ns4:_="">
    <xsd:import namespace="http://schemas.microsoft.com/sharepoint/v3"/>
    <xsd:import namespace="1f94954c-fadf-4c7e-aefd-079feb69ab5b"/>
    <xsd:import namespace="0917ee32-d27e-4367-8197-4f95d9474ab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94954c-fadf-4c7e-aefd-079feb69ab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17ee32-d27e-4367-8197-4f95d9474ab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998A334-AA8B-492B-83A1-1A2A4AC712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f94954c-fadf-4c7e-aefd-079feb69ab5b"/>
    <ds:schemaRef ds:uri="0917ee32-d27e-4367-8197-4f95d9474a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91DD58-C05E-4F78-A451-34903AF9C6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0A2123-1546-4FDD-92F9-5A3FC6F7C524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elements/1.1/"/>
    <ds:schemaRef ds:uri="1f94954c-fadf-4c7e-aefd-079feb69ab5b"/>
    <ds:schemaRef ds:uri="http://purl.org/dc/dcmitype/"/>
    <ds:schemaRef ds:uri="http://schemas.microsoft.com/office/infopath/2007/PartnerControls"/>
    <ds:schemaRef ds:uri="0917ee32-d27e-4367-8197-4f95d9474ab9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</TotalTime>
  <Words>346</Words>
  <Application>Microsoft Macintosh PowerPoint</Application>
  <PresentationFormat>Widescreen</PresentationFormat>
  <Paragraphs>100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Sabbatical Leave Committee Report</vt:lpstr>
      <vt:lpstr>Committee Membership</vt:lpstr>
      <vt:lpstr>Sabbatical Leave Committee Criteria</vt:lpstr>
      <vt:lpstr>2019-2020 Statistics</vt:lpstr>
      <vt:lpstr>Recipients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Sabbatical Leave Committee</dc:title>
  <dc:creator>Resetarits, Paul (MfgConstMgt)</dc:creator>
  <cp:lastModifiedBy>Latour, Frederic (Math)</cp:lastModifiedBy>
  <cp:revision>20</cp:revision>
  <cp:lastPrinted>2014-10-09T18:34:22Z</cp:lastPrinted>
  <dcterms:created xsi:type="dcterms:W3CDTF">2014-04-14T13:50:10Z</dcterms:created>
  <dcterms:modified xsi:type="dcterms:W3CDTF">2020-04-30T00:16:56Z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0x010100392114D34412B54689BAF7BB39F3841F</vt:lpwstr>
  </property>
</Properties>
</file>